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66" r:id="rId15"/>
    <p:sldId id="267" r:id="rId16"/>
  </p:sldIdLst>
  <p:sldSz cx="18288000" cy="10287000"/>
  <p:notesSz cx="6858000" cy="9144000"/>
  <p:embeddedFontLst>
    <p:embeddedFont>
      <p:font typeface="Canva Sans Bold" panose="020B0604020202020204" charset="0"/>
      <p:regular r:id="rId17"/>
    </p:embeddedFont>
    <p:embeddedFont>
      <p:font typeface="Garet" panose="020B0604020202020204" charset="0"/>
      <p:regular r:id="rId18"/>
    </p:embeddedFont>
    <p:embeddedFont>
      <p:font typeface="Poppins" panose="000005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3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910256" y="-1024396"/>
            <a:ext cx="18037604" cy="5764518"/>
          </a:xfrm>
          <a:custGeom>
            <a:avLst/>
            <a:gdLst/>
            <a:ahLst/>
            <a:cxnLst/>
            <a:rect l="l" t="t" r="r" b="b"/>
            <a:pathLst>
              <a:path w="18037604" h="5764518">
                <a:moveTo>
                  <a:pt x="18037604" y="0"/>
                </a:moveTo>
                <a:lnTo>
                  <a:pt x="0" y="0"/>
                </a:lnTo>
                <a:lnTo>
                  <a:pt x="0" y="5764518"/>
                </a:lnTo>
                <a:lnTo>
                  <a:pt x="18037604" y="5764518"/>
                </a:lnTo>
                <a:lnTo>
                  <a:pt x="180376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74553" flipH="1">
            <a:off x="-3009618" y="5893516"/>
            <a:ext cx="11894220" cy="5734005"/>
          </a:xfrm>
          <a:custGeom>
            <a:avLst/>
            <a:gdLst/>
            <a:ahLst/>
            <a:cxnLst/>
            <a:rect l="l" t="t" r="r" b="b"/>
            <a:pathLst>
              <a:path w="11894220" h="5734005">
                <a:moveTo>
                  <a:pt x="11894220" y="0"/>
                </a:moveTo>
                <a:lnTo>
                  <a:pt x="0" y="0"/>
                </a:lnTo>
                <a:lnTo>
                  <a:pt x="0" y="5734006"/>
                </a:lnTo>
                <a:lnTo>
                  <a:pt x="11894220" y="5734006"/>
                </a:lnTo>
                <a:lnTo>
                  <a:pt x="1189422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54721" y="1613250"/>
            <a:ext cx="11038180" cy="4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7"/>
              </a:lnSpc>
            </a:pPr>
            <a:r>
              <a:rPr lang="en-US" sz="8497" spc="-5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Multimodal Ticket Severity Classification System</a:t>
            </a:r>
          </a:p>
          <a:p>
            <a:pPr algn="ctr">
              <a:lnSpc>
                <a:spcPts val="8837"/>
              </a:lnSpc>
            </a:pPr>
            <a:endParaRPr lang="en-US" sz="8497" spc="-535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37492" y="6445497"/>
            <a:ext cx="14321808" cy="47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7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Deep Learning Approach for Automated Customer Support Ticket Prioritization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24024" y="7901999"/>
            <a:ext cx="2738934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No.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86299" y="5618898"/>
            <a:ext cx="11894220" cy="5734005"/>
          </a:xfrm>
          <a:custGeom>
            <a:avLst/>
            <a:gdLst/>
            <a:ahLst/>
            <a:cxnLst/>
            <a:rect l="l" t="t" r="r" b="b"/>
            <a:pathLst>
              <a:path w="11894220" h="5734005">
                <a:moveTo>
                  <a:pt x="0" y="0"/>
                </a:moveTo>
                <a:lnTo>
                  <a:pt x="11894220" y="0"/>
                </a:lnTo>
                <a:lnTo>
                  <a:pt x="11894220" y="5734005"/>
                </a:lnTo>
                <a:lnTo>
                  <a:pt x="0" y="5734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05072" y="-990792"/>
            <a:ext cx="5777535" cy="5618653"/>
          </a:xfrm>
          <a:custGeom>
            <a:avLst/>
            <a:gdLst/>
            <a:ahLst/>
            <a:cxnLst/>
            <a:rect l="l" t="t" r="r" b="b"/>
            <a:pathLst>
              <a:path w="5777535" h="5618653">
                <a:moveTo>
                  <a:pt x="0" y="0"/>
                </a:moveTo>
                <a:lnTo>
                  <a:pt x="5777536" y="0"/>
                </a:lnTo>
                <a:lnTo>
                  <a:pt x="5777536" y="5618654"/>
                </a:lnTo>
                <a:lnTo>
                  <a:pt x="0" y="5618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07921" y="3337932"/>
            <a:ext cx="3045882" cy="2950698"/>
          </a:xfrm>
          <a:custGeom>
            <a:avLst/>
            <a:gdLst/>
            <a:ahLst/>
            <a:cxnLst/>
            <a:rect l="l" t="t" r="r" b="b"/>
            <a:pathLst>
              <a:path w="3045882" h="2950698">
                <a:moveTo>
                  <a:pt x="0" y="0"/>
                </a:moveTo>
                <a:lnTo>
                  <a:pt x="3045882" y="0"/>
                </a:lnTo>
                <a:lnTo>
                  <a:pt x="3045882" y="2950698"/>
                </a:lnTo>
                <a:lnTo>
                  <a:pt x="0" y="29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37006" y="715962"/>
            <a:ext cx="1128367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Multimodal Fusion Model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3106" y="609848"/>
            <a:ext cx="1201120" cy="94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5"/>
              </a:lnSpc>
            </a:pPr>
            <a:r>
              <a:rPr lang="en-US" sz="6880" spc="-43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03</a:t>
            </a:r>
          </a:p>
        </p:txBody>
      </p:sp>
      <p:sp>
        <p:nvSpPr>
          <p:cNvPr id="7" name="Freeform 7"/>
          <p:cNvSpPr/>
          <p:nvPr/>
        </p:nvSpPr>
        <p:spPr>
          <a:xfrm>
            <a:off x="8569688" y="3337932"/>
            <a:ext cx="3045882" cy="2950698"/>
          </a:xfrm>
          <a:custGeom>
            <a:avLst/>
            <a:gdLst/>
            <a:ahLst/>
            <a:cxnLst/>
            <a:rect l="l" t="t" r="r" b="b"/>
            <a:pathLst>
              <a:path w="3045882" h="2950698">
                <a:moveTo>
                  <a:pt x="0" y="0"/>
                </a:moveTo>
                <a:lnTo>
                  <a:pt x="3045882" y="0"/>
                </a:lnTo>
                <a:lnTo>
                  <a:pt x="3045882" y="2950698"/>
                </a:lnTo>
                <a:lnTo>
                  <a:pt x="0" y="29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32961" y="7010552"/>
            <a:ext cx="3045882" cy="2950698"/>
          </a:xfrm>
          <a:custGeom>
            <a:avLst/>
            <a:gdLst/>
            <a:ahLst/>
            <a:cxnLst/>
            <a:rect l="l" t="t" r="r" b="b"/>
            <a:pathLst>
              <a:path w="3045882" h="2950698">
                <a:moveTo>
                  <a:pt x="0" y="0"/>
                </a:moveTo>
                <a:lnTo>
                  <a:pt x="3045882" y="0"/>
                </a:lnTo>
                <a:lnTo>
                  <a:pt x="3045882" y="2950698"/>
                </a:lnTo>
                <a:lnTo>
                  <a:pt x="0" y="29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38883" y="7010552"/>
            <a:ext cx="3045882" cy="2950698"/>
          </a:xfrm>
          <a:custGeom>
            <a:avLst/>
            <a:gdLst/>
            <a:ahLst/>
            <a:cxnLst/>
            <a:rect l="l" t="t" r="r" b="b"/>
            <a:pathLst>
              <a:path w="3045882" h="2950698">
                <a:moveTo>
                  <a:pt x="0" y="0"/>
                </a:moveTo>
                <a:lnTo>
                  <a:pt x="3045882" y="0"/>
                </a:lnTo>
                <a:lnTo>
                  <a:pt x="3045882" y="2950698"/>
                </a:lnTo>
                <a:lnTo>
                  <a:pt x="0" y="29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92503" y="3806725"/>
            <a:ext cx="2676718" cy="217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99.5%</a:t>
            </a:r>
          </a:p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Fusion Accuracy</a:t>
            </a:r>
          </a:p>
          <a:p>
            <a:pPr algn="ctr">
              <a:lnSpc>
                <a:spcPts val="4392"/>
              </a:lnSpc>
            </a:pPr>
            <a:endParaRPr lang="en-US" sz="313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54269" y="3839418"/>
            <a:ext cx="2676718" cy="217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33K</a:t>
            </a:r>
          </a:p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Trainable Parameters</a:t>
            </a:r>
          </a:p>
          <a:p>
            <a:pPr algn="ctr">
              <a:lnSpc>
                <a:spcPts val="4392"/>
              </a:lnSpc>
            </a:pPr>
            <a:endParaRPr lang="en-US" sz="313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67229" y="7390112"/>
            <a:ext cx="2676718" cy="217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1.2s</a:t>
            </a:r>
          </a:p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Response Time</a:t>
            </a:r>
          </a:p>
          <a:p>
            <a:pPr algn="ctr">
              <a:lnSpc>
                <a:spcPts val="4392"/>
              </a:lnSpc>
            </a:pPr>
            <a:endParaRPr lang="en-US" sz="313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23465" y="7665359"/>
            <a:ext cx="2676718" cy="217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Epochs</a:t>
            </a:r>
          </a:p>
          <a:p>
            <a:pPr algn="ctr">
              <a:lnSpc>
                <a:spcPts val="4392"/>
              </a:lnSpc>
            </a:pPr>
            <a:endParaRPr lang="en-US" sz="313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15620" y="1735200"/>
            <a:ext cx="12880563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Parameters: 5,951,428 (22.70 MB) Trainable Parameters: 33,220 (0.56%) Non-trainable Parameters: 5,918,208 (99.44%) Image Feature Dimensions: 128 Text Feature Dimensions: 64 Combined Feature Dimensions: 192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84890" y="5403726"/>
            <a:ext cx="3880047" cy="402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86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Best of Both Worlds: Fusion model achieves optimal balance between visual pattern recognition and textual context understanding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9BF3D-539F-380C-F55D-9A065566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11E5011-3FC0-3B16-1C1E-70CE21320C22}"/>
              </a:ext>
            </a:extLst>
          </p:cNvPr>
          <p:cNvSpPr txBox="1"/>
          <p:nvPr/>
        </p:nvSpPr>
        <p:spPr>
          <a:xfrm>
            <a:off x="14480446" y="1578893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Multimodal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9043555-1FB8-80E8-B132-1715613DA4A6}"/>
              </a:ext>
            </a:extLst>
          </p:cNvPr>
          <p:cNvSpPr txBox="1"/>
          <p:nvPr/>
        </p:nvSpPr>
        <p:spPr>
          <a:xfrm>
            <a:off x="14358191" y="4830762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Architecture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C958DBF-9E47-19B8-8043-C5C32661B6A1}"/>
              </a:ext>
            </a:extLst>
          </p:cNvPr>
          <p:cNvSpPr txBox="1"/>
          <p:nvPr/>
        </p:nvSpPr>
        <p:spPr>
          <a:xfrm>
            <a:off x="14714100" y="7914169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Overview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A9F18E-E4A8-3BF1-8337-E2C73D51F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96145"/>
            <a:ext cx="15019540" cy="68859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6BEE6-39EE-FF2C-5396-9FFDCC9D5F66}"/>
              </a:ext>
            </a:extLst>
          </p:cNvPr>
          <p:cNvSpPr txBox="1"/>
          <p:nvPr/>
        </p:nvSpPr>
        <p:spPr>
          <a:xfrm>
            <a:off x="1447800" y="110490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OUTPUT:</a:t>
            </a:r>
            <a:r>
              <a:rPr lang="en-IN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45706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AE40A-840D-9DD6-0044-E665C9DE4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4932AA92-B5CA-4001-2E26-50CA3DA1EB11}"/>
              </a:ext>
            </a:extLst>
          </p:cNvPr>
          <p:cNvSpPr txBox="1"/>
          <p:nvPr/>
        </p:nvSpPr>
        <p:spPr>
          <a:xfrm>
            <a:off x="14480446" y="1578893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Multimodal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E27A58D-8469-8250-6964-C5BDE0974BC9}"/>
              </a:ext>
            </a:extLst>
          </p:cNvPr>
          <p:cNvSpPr txBox="1"/>
          <p:nvPr/>
        </p:nvSpPr>
        <p:spPr>
          <a:xfrm>
            <a:off x="14358191" y="4830762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Architecture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2B19FEE-D835-2D1F-3ECA-B6815E5983EC}"/>
              </a:ext>
            </a:extLst>
          </p:cNvPr>
          <p:cNvSpPr txBox="1"/>
          <p:nvPr/>
        </p:nvSpPr>
        <p:spPr>
          <a:xfrm>
            <a:off x="14714100" y="7914169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5A76D4-41B9-A7CE-6739-41E8016BA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78893"/>
            <a:ext cx="13716000" cy="74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3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79636-7E7C-E353-9ECE-5E5EE51F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EACDA7E-B0AB-C1AA-9813-C8337992350C}"/>
              </a:ext>
            </a:extLst>
          </p:cNvPr>
          <p:cNvSpPr txBox="1"/>
          <p:nvPr/>
        </p:nvSpPr>
        <p:spPr>
          <a:xfrm>
            <a:off x="14480446" y="1578893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Multimodal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5F57DC-931B-FB21-0ADC-8AFA74DADADC}"/>
              </a:ext>
            </a:extLst>
          </p:cNvPr>
          <p:cNvSpPr txBox="1"/>
          <p:nvPr/>
        </p:nvSpPr>
        <p:spPr>
          <a:xfrm>
            <a:off x="14358191" y="4830762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Architecture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82264B7-1F20-D8B2-D87D-862C4E1D8D39}"/>
              </a:ext>
            </a:extLst>
          </p:cNvPr>
          <p:cNvSpPr txBox="1"/>
          <p:nvPr/>
        </p:nvSpPr>
        <p:spPr>
          <a:xfrm>
            <a:off x="14714100" y="7914169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FD2C49-5CE6-5143-2942-B7B2D68B0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78892"/>
            <a:ext cx="13182599" cy="66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26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6341" y="674345"/>
            <a:ext cx="8088028" cy="7838647"/>
          </a:xfrm>
          <a:custGeom>
            <a:avLst/>
            <a:gdLst/>
            <a:ahLst/>
            <a:cxnLst/>
            <a:rect l="l" t="t" r="r" b="b"/>
            <a:pathLst>
              <a:path w="8088028" h="7838647">
                <a:moveTo>
                  <a:pt x="0" y="0"/>
                </a:moveTo>
                <a:lnTo>
                  <a:pt x="8088028" y="0"/>
                </a:lnTo>
                <a:lnTo>
                  <a:pt x="8088028" y="7838647"/>
                </a:lnTo>
                <a:lnTo>
                  <a:pt x="0" y="783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643515"/>
            <a:ext cx="3700555" cy="5988338"/>
            <a:chOff x="0" y="0"/>
            <a:chExt cx="1174961" cy="19013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4961" cy="1901354"/>
            </a:xfrm>
            <a:custGeom>
              <a:avLst/>
              <a:gdLst/>
              <a:ahLst/>
              <a:cxnLst/>
              <a:rect l="l" t="t" r="r" b="b"/>
              <a:pathLst>
                <a:path w="1174961" h="1901354">
                  <a:moveTo>
                    <a:pt x="87868" y="0"/>
                  </a:moveTo>
                  <a:lnTo>
                    <a:pt x="1087093" y="0"/>
                  </a:lnTo>
                  <a:cubicBezTo>
                    <a:pt x="1135621" y="0"/>
                    <a:pt x="1174961" y="39340"/>
                    <a:pt x="1174961" y="87868"/>
                  </a:cubicBezTo>
                  <a:lnTo>
                    <a:pt x="1174961" y="1813485"/>
                  </a:lnTo>
                  <a:cubicBezTo>
                    <a:pt x="1174961" y="1836789"/>
                    <a:pt x="1165703" y="1859139"/>
                    <a:pt x="1149225" y="1875617"/>
                  </a:cubicBezTo>
                  <a:cubicBezTo>
                    <a:pt x="1132746" y="1892096"/>
                    <a:pt x="1110397" y="1901354"/>
                    <a:pt x="1087093" y="1901354"/>
                  </a:cubicBezTo>
                  <a:lnTo>
                    <a:pt x="87868" y="1901354"/>
                  </a:lnTo>
                  <a:cubicBezTo>
                    <a:pt x="39340" y="1901354"/>
                    <a:pt x="0" y="1862014"/>
                    <a:pt x="0" y="1813485"/>
                  </a:cubicBezTo>
                  <a:lnTo>
                    <a:pt x="0" y="87868"/>
                  </a:lnTo>
                  <a:cubicBezTo>
                    <a:pt x="0" y="64564"/>
                    <a:pt x="9258" y="42214"/>
                    <a:pt x="25736" y="25736"/>
                  </a:cubicBezTo>
                  <a:cubicBezTo>
                    <a:pt x="42214" y="9258"/>
                    <a:pt x="64564" y="0"/>
                    <a:pt x="87868" y="0"/>
                  </a:cubicBezTo>
                  <a:close/>
                </a:path>
              </a:pathLst>
            </a:custGeom>
            <a:solidFill>
              <a:srgbClr val="1E00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74961" cy="1939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86998" y="3643515"/>
            <a:ext cx="3627429" cy="5988338"/>
            <a:chOff x="0" y="0"/>
            <a:chExt cx="1151743" cy="19013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743" cy="1901354"/>
            </a:xfrm>
            <a:custGeom>
              <a:avLst/>
              <a:gdLst/>
              <a:ahLst/>
              <a:cxnLst/>
              <a:rect l="l" t="t" r="r" b="b"/>
              <a:pathLst>
                <a:path w="1151743" h="1901354">
                  <a:moveTo>
                    <a:pt x="89639" y="0"/>
                  </a:moveTo>
                  <a:lnTo>
                    <a:pt x="1062103" y="0"/>
                  </a:lnTo>
                  <a:cubicBezTo>
                    <a:pt x="1085877" y="0"/>
                    <a:pt x="1108677" y="9444"/>
                    <a:pt x="1125488" y="26255"/>
                  </a:cubicBezTo>
                  <a:cubicBezTo>
                    <a:pt x="1142299" y="43065"/>
                    <a:pt x="1151743" y="65866"/>
                    <a:pt x="1151743" y="89639"/>
                  </a:cubicBezTo>
                  <a:lnTo>
                    <a:pt x="1151743" y="1811714"/>
                  </a:lnTo>
                  <a:cubicBezTo>
                    <a:pt x="1151743" y="1835488"/>
                    <a:pt x="1142299" y="1858288"/>
                    <a:pt x="1125488" y="1875099"/>
                  </a:cubicBezTo>
                  <a:cubicBezTo>
                    <a:pt x="1108677" y="1891909"/>
                    <a:pt x="1085877" y="1901354"/>
                    <a:pt x="1062103" y="1901354"/>
                  </a:cubicBezTo>
                  <a:lnTo>
                    <a:pt x="89639" y="1901354"/>
                  </a:lnTo>
                  <a:cubicBezTo>
                    <a:pt x="40133" y="1901354"/>
                    <a:pt x="0" y="1861221"/>
                    <a:pt x="0" y="1811714"/>
                  </a:cubicBezTo>
                  <a:lnTo>
                    <a:pt x="0" y="89639"/>
                  </a:lnTo>
                  <a:cubicBezTo>
                    <a:pt x="0" y="40133"/>
                    <a:pt x="40133" y="0"/>
                    <a:pt x="89639" y="0"/>
                  </a:cubicBezTo>
                  <a:close/>
                </a:path>
              </a:pathLst>
            </a:custGeom>
            <a:solidFill>
              <a:srgbClr val="6106E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51743" cy="1939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76403" y="3643515"/>
            <a:ext cx="3360268" cy="5988338"/>
            <a:chOff x="0" y="0"/>
            <a:chExt cx="1066917" cy="19013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6917" cy="1901354"/>
            </a:xfrm>
            <a:custGeom>
              <a:avLst/>
              <a:gdLst/>
              <a:ahLst/>
              <a:cxnLst/>
              <a:rect l="l" t="t" r="r" b="b"/>
              <a:pathLst>
                <a:path w="1066917" h="1901354">
                  <a:moveTo>
                    <a:pt x="96766" y="0"/>
                  </a:moveTo>
                  <a:lnTo>
                    <a:pt x="970150" y="0"/>
                  </a:lnTo>
                  <a:cubicBezTo>
                    <a:pt x="995814" y="0"/>
                    <a:pt x="1020427" y="10195"/>
                    <a:pt x="1038574" y="28342"/>
                  </a:cubicBezTo>
                  <a:cubicBezTo>
                    <a:pt x="1056722" y="46489"/>
                    <a:pt x="1066917" y="71102"/>
                    <a:pt x="1066917" y="96766"/>
                  </a:cubicBezTo>
                  <a:lnTo>
                    <a:pt x="1066917" y="1804587"/>
                  </a:lnTo>
                  <a:cubicBezTo>
                    <a:pt x="1066917" y="1830251"/>
                    <a:pt x="1056722" y="1854864"/>
                    <a:pt x="1038574" y="1873011"/>
                  </a:cubicBezTo>
                  <a:cubicBezTo>
                    <a:pt x="1020427" y="1891159"/>
                    <a:pt x="995814" y="1901354"/>
                    <a:pt x="970150" y="1901354"/>
                  </a:cubicBezTo>
                  <a:lnTo>
                    <a:pt x="96766" y="1901354"/>
                  </a:lnTo>
                  <a:cubicBezTo>
                    <a:pt x="71102" y="1901354"/>
                    <a:pt x="46489" y="1891159"/>
                    <a:pt x="28342" y="1873011"/>
                  </a:cubicBezTo>
                  <a:cubicBezTo>
                    <a:pt x="10195" y="1854864"/>
                    <a:pt x="0" y="1830251"/>
                    <a:pt x="0" y="1804587"/>
                  </a:cubicBezTo>
                  <a:lnTo>
                    <a:pt x="0" y="96766"/>
                  </a:lnTo>
                  <a:cubicBezTo>
                    <a:pt x="0" y="71102"/>
                    <a:pt x="10195" y="46489"/>
                    <a:pt x="28342" y="28342"/>
                  </a:cubicBezTo>
                  <a:cubicBezTo>
                    <a:pt x="46489" y="10195"/>
                    <a:pt x="71102" y="0"/>
                    <a:pt x="96766" y="0"/>
                  </a:cubicBezTo>
                  <a:close/>
                </a:path>
              </a:pathLst>
            </a:custGeom>
            <a:solidFill>
              <a:srgbClr val="911FC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66917" cy="1939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98645" y="3643515"/>
            <a:ext cx="3393134" cy="5988338"/>
            <a:chOff x="0" y="0"/>
            <a:chExt cx="1077352" cy="19013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7352" cy="1901354"/>
            </a:xfrm>
            <a:custGeom>
              <a:avLst/>
              <a:gdLst/>
              <a:ahLst/>
              <a:cxnLst/>
              <a:rect l="l" t="t" r="r" b="b"/>
              <a:pathLst>
                <a:path w="1077352" h="1901354">
                  <a:moveTo>
                    <a:pt x="95829" y="0"/>
                  </a:moveTo>
                  <a:lnTo>
                    <a:pt x="981523" y="0"/>
                  </a:lnTo>
                  <a:cubicBezTo>
                    <a:pt x="1034448" y="0"/>
                    <a:pt x="1077352" y="42904"/>
                    <a:pt x="1077352" y="95829"/>
                  </a:cubicBezTo>
                  <a:lnTo>
                    <a:pt x="1077352" y="1805524"/>
                  </a:lnTo>
                  <a:cubicBezTo>
                    <a:pt x="1077352" y="1830940"/>
                    <a:pt x="1067256" y="1855314"/>
                    <a:pt x="1049284" y="1873286"/>
                  </a:cubicBezTo>
                  <a:cubicBezTo>
                    <a:pt x="1031313" y="1891257"/>
                    <a:pt x="1006938" y="1901354"/>
                    <a:pt x="981523" y="1901354"/>
                  </a:cubicBezTo>
                  <a:lnTo>
                    <a:pt x="95829" y="1901354"/>
                  </a:lnTo>
                  <a:cubicBezTo>
                    <a:pt x="70414" y="1901354"/>
                    <a:pt x="46039" y="1891257"/>
                    <a:pt x="28068" y="1873286"/>
                  </a:cubicBezTo>
                  <a:cubicBezTo>
                    <a:pt x="10096" y="1855314"/>
                    <a:pt x="0" y="1830940"/>
                    <a:pt x="0" y="1805524"/>
                  </a:cubicBezTo>
                  <a:lnTo>
                    <a:pt x="0" y="95829"/>
                  </a:lnTo>
                  <a:cubicBezTo>
                    <a:pt x="0" y="70414"/>
                    <a:pt x="10096" y="46039"/>
                    <a:pt x="28068" y="28068"/>
                  </a:cubicBezTo>
                  <a:cubicBezTo>
                    <a:pt x="46039" y="10096"/>
                    <a:pt x="70414" y="0"/>
                    <a:pt x="95829" y="0"/>
                  </a:cubicBezTo>
                  <a:close/>
                </a:path>
              </a:pathLst>
            </a:custGeom>
            <a:solidFill>
              <a:srgbClr val="C941A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77352" cy="1939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56495" y="4440965"/>
            <a:ext cx="2444965" cy="851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2439" spc="-1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Technical Achievements</a:t>
            </a:r>
          </a:p>
          <a:p>
            <a:pPr algn="ctr">
              <a:lnSpc>
                <a:spcPts val="2146"/>
              </a:lnSpc>
            </a:pPr>
            <a:endParaRPr lang="en-US" sz="2439" spc="-15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64637" y="4440965"/>
            <a:ext cx="2444965" cy="58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2439" spc="-1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Business Impact</a:t>
            </a:r>
          </a:p>
          <a:p>
            <a:pPr algn="ctr">
              <a:lnSpc>
                <a:spcPts val="2146"/>
              </a:lnSpc>
            </a:pPr>
            <a:endParaRPr lang="en-US" sz="2439" spc="-15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21989" y="4272729"/>
            <a:ext cx="3069095" cy="58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2439" spc="-1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Innovation Highlights</a:t>
            </a:r>
          </a:p>
          <a:p>
            <a:pPr algn="ctr">
              <a:lnSpc>
                <a:spcPts val="2146"/>
              </a:lnSpc>
            </a:pPr>
            <a:endParaRPr lang="en-US" sz="2439" spc="-15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804882" y="4272729"/>
            <a:ext cx="2444965" cy="58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6"/>
              </a:lnSpc>
            </a:pPr>
            <a:r>
              <a:rPr lang="en-US" sz="2439" spc="-1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Potential</a:t>
            </a:r>
          </a:p>
          <a:p>
            <a:pPr algn="ctr">
              <a:lnSpc>
                <a:spcPts val="2146"/>
              </a:lnSpc>
            </a:pPr>
            <a:endParaRPr lang="en-US" sz="2439" spc="-15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2259" y="1511008"/>
            <a:ext cx="10111428" cy="75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sz="5499" spc="-3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Conclusion and future scope:-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8175" y="5726212"/>
            <a:ext cx="3081604" cy="312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ctr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multimodal fusion architecture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Robust CNN + LSTM combination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Production-ready deployment with Gradio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99864" y="5086350"/>
            <a:ext cx="3005928" cy="429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ctr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Significant cost reduction ($180K/year)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customer satisfaction (+40%)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Enhanced support efficiency (285%)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Competitive advantage in automation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76403" y="4500562"/>
            <a:ext cx="3214569" cy="546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endParaRPr/>
          </a:p>
          <a:p>
            <a:pPr marL="474976" lvl="1" indent="-237488" algn="ctr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First multimodal ticket classifier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Advanced fusion architecture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Intelligent post-processing system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Real-time deployment capabilities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Cross-industry applicability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593979" y="4800501"/>
            <a:ext cx="2866771" cy="429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Multi-language expansion ready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Edge deployment capabilities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Explainable AI integration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Federated learning support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Foundation model evolution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95694" y="-1830861"/>
            <a:ext cx="13057128" cy="12698057"/>
          </a:xfrm>
          <a:custGeom>
            <a:avLst/>
            <a:gdLst/>
            <a:ahLst/>
            <a:cxnLst/>
            <a:rect l="l" t="t" r="r" b="b"/>
            <a:pathLst>
              <a:path w="13057128" h="12698057">
                <a:moveTo>
                  <a:pt x="0" y="0"/>
                </a:moveTo>
                <a:lnTo>
                  <a:pt x="13057128" y="0"/>
                </a:lnTo>
                <a:lnTo>
                  <a:pt x="13057128" y="12698057"/>
                </a:lnTo>
                <a:lnTo>
                  <a:pt x="0" y="1269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3065" y="2637596"/>
            <a:ext cx="8609869" cy="8229600"/>
          </a:xfrm>
          <a:custGeom>
            <a:avLst/>
            <a:gdLst/>
            <a:ahLst/>
            <a:cxnLst/>
            <a:rect l="l" t="t" r="r" b="b"/>
            <a:pathLst>
              <a:path w="8609869" h="8229600">
                <a:moveTo>
                  <a:pt x="0" y="0"/>
                </a:moveTo>
                <a:lnTo>
                  <a:pt x="8609870" y="0"/>
                </a:lnTo>
                <a:lnTo>
                  <a:pt x="86098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72204" y="7119416"/>
            <a:ext cx="2110861" cy="1673337"/>
          </a:xfrm>
          <a:custGeom>
            <a:avLst/>
            <a:gdLst/>
            <a:ahLst/>
            <a:cxnLst/>
            <a:rect l="l" t="t" r="r" b="b"/>
            <a:pathLst>
              <a:path w="2110861" h="1673337">
                <a:moveTo>
                  <a:pt x="0" y="0"/>
                </a:moveTo>
                <a:lnTo>
                  <a:pt x="2110861" y="0"/>
                </a:lnTo>
                <a:lnTo>
                  <a:pt x="2110861" y="1673337"/>
                </a:lnTo>
                <a:lnTo>
                  <a:pt x="0" y="167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43891" y="5910220"/>
            <a:ext cx="7702506" cy="120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73"/>
              </a:lnSpc>
            </a:pPr>
            <a:r>
              <a:rPr lang="en-US" sz="8820" spc="-5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7248">
            <a:off x="-6668752" y="4321972"/>
            <a:ext cx="12739531" cy="4495993"/>
          </a:xfrm>
          <a:custGeom>
            <a:avLst/>
            <a:gdLst/>
            <a:ahLst/>
            <a:cxnLst/>
            <a:rect l="l" t="t" r="r" b="b"/>
            <a:pathLst>
              <a:path w="12739531" h="4495993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86996" y="-2077322"/>
            <a:ext cx="11894220" cy="5734005"/>
          </a:xfrm>
          <a:custGeom>
            <a:avLst/>
            <a:gdLst/>
            <a:ahLst/>
            <a:cxnLst/>
            <a:rect l="l" t="t" r="r" b="b"/>
            <a:pathLst>
              <a:path w="11894220" h="5734005">
                <a:moveTo>
                  <a:pt x="0" y="0"/>
                </a:moveTo>
                <a:lnTo>
                  <a:pt x="11894221" y="0"/>
                </a:lnTo>
                <a:lnTo>
                  <a:pt x="11894221" y="5734005"/>
                </a:lnTo>
                <a:lnTo>
                  <a:pt x="0" y="5734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73949" y="2279261"/>
            <a:ext cx="3300661" cy="3386873"/>
          </a:xfrm>
          <a:custGeom>
            <a:avLst/>
            <a:gdLst/>
            <a:ahLst/>
            <a:cxnLst/>
            <a:rect l="l" t="t" r="r" b="b"/>
            <a:pathLst>
              <a:path w="3300661" h="3386873">
                <a:moveTo>
                  <a:pt x="0" y="0"/>
                </a:moveTo>
                <a:lnTo>
                  <a:pt x="3300661" y="0"/>
                </a:lnTo>
                <a:lnTo>
                  <a:pt x="3300661" y="3386872"/>
                </a:lnTo>
                <a:lnTo>
                  <a:pt x="0" y="3386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74610" y="2279261"/>
            <a:ext cx="3165411" cy="3248090"/>
          </a:xfrm>
          <a:custGeom>
            <a:avLst/>
            <a:gdLst/>
            <a:ahLst/>
            <a:cxnLst/>
            <a:rect l="l" t="t" r="r" b="b"/>
            <a:pathLst>
              <a:path w="3165411" h="3248090">
                <a:moveTo>
                  <a:pt x="0" y="0"/>
                </a:moveTo>
                <a:lnTo>
                  <a:pt x="3165412" y="0"/>
                </a:lnTo>
                <a:lnTo>
                  <a:pt x="3165412" y="3248090"/>
                </a:lnTo>
                <a:lnTo>
                  <a:pt x="0" y="3248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2279261"/>
            <a:ext cx="3165411" cy="3248090"/>
          </a:xfrm>
          <a:custGeom>
            <a:avLst/>
            <a:gdLst/>
            <a:ahLst/>
            <a:cxnLst/>
            <a:rect l="l" t="t" r="r" b="b"/>
            <a:pathLst>
              <a:path w="3165411" h="3248090">
                <a:moveTo>
                  <a:pt x="0" y="0"/>
                </a:moveTo>
                <a:lnTo>
                  <a:pt x="3165411" y="0"/>
                </a:lnTo>
                <a:lnTo>
                  <a:pt x="3165411" y="3248090"/>
                </a:lnTo>
                <a:lnTo>
                  <a:pt x="0" y="3248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95665" y="2279261"/>
            <a:ext cx="3045636" cy="3125186"/>
          </a:xfrm>
          <a:custGeom>
            <a:avLst/>
            <a:gdLst/>
            <a:ahLst/>
            <a:cxnLst/>
            <a:rect l="l" t="t" r="r" b="b"/>
            <a:pathLst>
              <a:path w="3045636" h="3125186">
                <a:moveTo>
                  <a:pt x="0" y="0"/>
                </a:moveTo>
                <a:lnTo>
                  <a:pt x="3045636" y="0"/>
                </a:lnTo>
                <a:lnTo>
                  <a:pt x="3045636" y="3125186"/>
                </a:lnTo>
                <a:lnTo>
                  <a:pt x="0" y="3125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5222248" y="6732933"/>
            <a:ext cx="3322146" cy="3322146"/>
          </a:xfrm>
          <a:custGeom>
            <a:avLst/>
            <a:gdLst/>
            <a:ahLst/>
            <a:cxnLst/>
            <a:rect l="l" t="t" r="r" b="b"/>
            <a:pathLst>
              <a:path w="3322146" h="3322146">
                <a:moveTo>
                  <a:pt x="0" y="0"/>
                </a:moveTo>
                <a:lnTo>
                  <a:pt x="3322146" y="0"/>
                </a:lnTo>
                <a:lnTo>
                  <a:pt x="3322146" y="3322146"/>
                </a:lnTo>
                <a:lnTo>
                  <a:pt x="0" y="3322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8319632" y="6732933"/>
            <a:ext cx="3322146" cy="3322146"/>
          </a:xfrm>
          <a:custGeom>
            <a:avLst/>
            <a:gdLst/>
            <a:ahLst/>
            <a:cxnLst/>
            <a:rect l="l" t="t" r="r" b="b"/>
            <a:pathLst>
              <a:path w="3322146" h="3322146">
                <a:moveTo>
                  <a:pt x="0" y="0"/>
                </a:moveTo>
                <a:lnTo>
                  <a:pt x="3322146" y="0"/>
                </a:lnTo>
                <a:lnTo>
                  <a:pt x="3322146" y="3322146"/>
                </a:lnTo>
                <a:lnTo>
                  <a:pt x="0" y="3322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75395" y="360110"/>
            <a:ext cx="14665906" cy="141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8"/>
              </a:lnSpc>
            </a:pPr>
            <a:r>
              <a:rPr lang="en-US" sz="5239" spc="-3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Problem Statement &amp; Real-world Challenges</a:t>
            </a:r>
          </a:p>
          <a:p>
            <a:pPr algn="l">
              <a:lnSpc>
                <a:spcPts val="5448"/>
              </a:lnSpc>
            </a:pPr>
            <a:endParaRPr lang="en-US" sz="5239" spc="-33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41258" y="3013076"/>
            <a:ext cx="1689120" cy="133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3347" spc="-21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Manual Triage Time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22223" y="3088041"/>
            <a:ext cx="1905638" cy="130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sz="3300" spc="-20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Critical Issue Delay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2891" y="3096016"/>
            <a:ext cx="1897744" cy="87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sz="3300" spc="-20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Human Error Rate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83742" y="2881703"/>
            <a:ext cx="1728924" cy="130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sz="3300" spc="-20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Annual Cost per 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4707" y="1512505"/>
            <a:ext cx="1650916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support systems rely heavily on manual ticket classification, which leads to :-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93394" y="6047133"/>
            <a:ext cx="14665906" cy="721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8"/>
              </a:lnSpc>
            </a:pPr>
            <a:r>
              <a:rPr lang="en-US" sz="5239" spc="-3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AI Solution:- </a:t>
            </a:r>
          </a:p>
        </p:txBody>
      </p:sp>
      <p:sp>
        <p:nvSpPr>
          <p:cNvPr id="17" name="Freeform 17"/>
          <p:cNvSpPr/>
          <p:nvPr/>
        </p:nvSpPr>
        <p:spPr>
          <a:xfrm rot="5400000">
            <a:off x="11626566" y="6768954"/>
            <a:ext cx="3286125" cy="3286125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5"/>
                </a:lnTo>
                <a:lnTo>
                  <a:pt x="0" y="3286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14783967" y="6768954"/>
            <a:ext cx="3390900" cy="3390900"/>
          </a:xfrm>
          <a:custGeom>
            <a:avLst/>
            <a:gdLst/>
            <a:ahLst/>
            <a:cxnLst/>
            <a:rect l="l" t="t" r="r" b="b"/>
            <a:pathLst>
              <a:path w="3390900" h="3390900">
                <a:moveTo>
                  <a:pt x="0" y="0"/>
                </a:moveTo>
                <a:lnTo>
                  <a:pt x="3390900" y="0"/>
                </a:lnTo>
                <a:lnTo>
                  <a:pt x="33909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234429" y="7612292"/>
            <a:ext cx="1793432" cy="119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2261" spc="-14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Automated classification in few sec</a:t>
            </a:r>
          </a:p>
          <a:p>
            <a:pPr algn="ctr">
              <a:lnSpc>
                <a:spcPts val="2352"/>
              </a:lnSpc>
              <a:spcBef>
                <a:spcPct val="0"/>
              </a:spcBef>
            </a:pPr>
            <a:endParaRPr lang="en-US" sz="2261" spc="-142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362891" y="7794040"/>
            <a:ext cx="1793432" cy="59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2261" spc="-14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reduction in triage time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95665" y="7664304"/>
            <a:ext cx="1793432" cy="119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2261" spc="-14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Real-time severity assessment</a:t>
            </a:r>
          </a:p>
          <a:p>
            <a:pPr algn="ctr">
              <a:lnSpc>
                <a:spcPts val="2352"/>
              </a:lnSpc>
              <a:spcBef>
                <a:spcPct val="0"/>
              </a:spcBef>
            </a:pPr>
            <a:endParaRPr lang="en-US" sz="2261" spc="-142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865191" y="7612292"/>
            <a:ext cx="1793432" cy="89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sz="2261" spc="-14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improvement in customer satisfaction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6510" y="6681166"/>
            <a:ext cx="2937238" cy="3111201"/>
            <a:chOff x="0" y="0"/>
            <a:chExt cx="932601" cy="9878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2601" cy="987836"/>
            </a:xfrm>
            <a:custGeom>
              <a:avLst/>
              <a:gdLst/>
              <a:ahLst/>
              <a:cxnLst/>
              <a:rect l="l" t="t" r="r" b="b"/>
              <a:pathLst>
                <a:path w="932601" h="987836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877133"/>
                  </a:lnTo>
                  <a:cubicBezTo>
                    <a:pt x="932601" y="906493"/>
                    <a:pt x="920937" y="934651"/>
                    <a:pt x="900177" y="955412"/>
                  </a:cubicBezTo>
                  <a:cubicBezTo>
                    <a:pt x="879416" y="976172"/>
                    <a:pt x="851258" y="987836"/>
                    <a:pt x="821898" y="987836"/>
                  </a:cubicBezTo>
                  <a:lnTo>
                    <a:pt x="110703" y="987836"/>
                  </a:lnTo>
                  <a:cubicBezTo>
                    <a:pt x="81343" y="987836"/>
                    <a:pt x="53185" y="976172"/>
                    <a:pt x="32424" y="955412"/>
                  </a:cubicBezTo>
                  <a:cubicBezTo>
                    <a:pt x="11663" y="934651"/>
                    <a:pt x="0" y="906493"/>
                    <a:pt x="0" y="87713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1E00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32601" cy="1025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14259" y="6681166"/>
            <a:ext cx="2937238" cy="3111201"/>
            <a:chOff x="0" y="0"/>
            <a:chExt cx="932601" cy="9878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2601" cy="987836"/>
            </a:xfrm>
            <a:custGeom>
              <a:avLst/>
              <a:gdLst/>
              <a:ahLst/>
              <a:cxnLst/>
              <a:rect l="l" t="t" r="r" b="b"/>
              <a:pathLst>
                <a:path w="932601" h="987836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877133"/>
                  </a:lnTo>
                  <a:cubicBezTo>
                    <a:pt x="932601" y="906493"/>
                    <a:pt x="920937" y="934651"/>
                    <a:pt x="900177" y="955412"/>
                  </a:cubicBezTo>
                  <a:cubicBezTo>
                    <a:pt x="879416" y="976172"/>
                    <a:pt x="851258" y="987836"/>
                    <a:pt x="821898" y="987836"/>
                  </a:cubicBezTo>
                  <a:lnTo>
                    <a:pt x="110703" y="987836"/>
                  </a:lnTo>
                  <a:cubicBezTo>
                    <a:pt x="81343" y="987836"/>
                    <a:pt x="53185" y="976172"/>
                    <a:pt x="32424" y="955412"/>
                  </a:cubicBezTo>
                  <a:cubicBezTo>
                    <a:pt x="11663" y="934651"/>
                    <a:pt x="0" y="906493"/>
                    <a:pt x="0" y="87713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6106E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32601" cy="1025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36502" y="6681166"/>
            <a:ext cx="2937238" cy="3111201"/>
            <a:chOff x="0" y="0"/>
            <a:chExt cx="932601" cy="9878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601" cy="987836"/>
            </a:xfrm>
            <a:custGeom>
              <a:avLst/>
              <a:gdLst/>
              <a:ahLst/>
              <a:cxnLst/>
              <a:rect l="l" t="t" r="r" b="b"/>
              <a:pathLst>
                <a:path w="932601" h="987836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877133"/>
                  </a:lnTo>
                  <a:cubicBezTo>
                    <a:pt x="932601" y="906493"/>
                    <a:pt x="920937" y="934651"/>
                    <a:pt x="900177" y="955412"/>
                  </a:cubicBezTo>
                  <a:cubicBezTo>
                    <a:pt x="879416" y="976172"/>
                    <a:pt x="851258" y="987836"/>
                    <a:pt x="821898" y="987836"/>
                  </a:cubicBezTo>
                  <a:lnTo>
                    <a:pt x="110703" y="987836"/>
                  </a:lnTo>
                  <a:cubicBezTo>
                    <a:pt x="81343" y="987836"/>
                    <a:pt x="53185" y="976172"/>
                    <a:pt x="32424" y="955412"/>
                  </a:cubicBezTo>
                  <a:cubicBezTo>
                    <a:pt x="11663" y="934651"/>
                    <a:pt x="0" y="906493"/>
                    <a:pt x="0" y="87713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911FC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32601" cy="1025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58745" y="6817948"/>
            <a:ext cx="2937238" cy="2974420"/>
            <a:chOff x="0" y="0"/>
            <a:chExt cx="932601" cy="9444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32601" cy="944406"/>
            </a:xfrm>
            <a:custGeom>
              <a:avLst/>
              <a:gdLst/>
              <a:ahLst/>
              <a:cxnLst/>
              <a:rect l="l" t="t" r="r" b="b"/>
              <a:pathLst>
                <a:path w="932601" h="944406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833703"/>
                  </a:lnTo>
                  <a:cubicBezTo>
                    <a:pt x="932601" y="863064"/>
                    <a:pt x="920937" y="891221"/>
                    <a:pt x="900177" y="911982"/>
                  </a:cubicBezTo>
                  <a:cubicBezTo>
                    <a:pt x="879416" y="932743"/>
                    <a:pt x="851258" y="944406"/>
                    <a:pt x="821898" y="944406"/>
                  </a:cubicBezTo>
                  <a:lnTo>
                    <a:pt x="110703" y="944406"/>
                  </a:lnTo>
                  <a:cubicBezTo>
                    <a:pt x="81343" y="944406"/>
                    <a:pt x="53185" y="932743"/>
                    <a:pt x="32424" y="911982"/>
                  </a:cubicBezTo>
                  <a:cubicBezTo>
                    <a:pt x="11663" y="891221"/>
                    <a:pt x="0" y="863064"/>
                    <a:pt x="0" y="83370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C941A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32601" cy="982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5933824" y="-1664092"/>
            <a:ext cx="11894220" cy="5734005"/>
          </a:xfrm>
          <a:custGeom>
            <a:avLst/>
            <a:gdLst/>
            <a:ahLst/>
            <a:cxnLst/>
            <a:rect l="l" t="t" r="r" b="b"/>
            <a:pathLst>
              <a:path w="11894220" h="5734005">
                <a:moveTo>
                  <a:pt x="0" y="0"/>
                </a:moveTo>
                <a:lnTo>
                  <a:pt x="11894220" y="0"/>
                </a:lnTo>
                <a:lnTo>
                  <a:pt x="11894220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08900" y="-1160002"/>
            <a:ext cx="4300800" cy="4377405"/>
          </a:xfrm>
          <a:custGeom>
            <a:avLst/>
            <a:gdLst/>
            <a:ahLst/>
            <a:cxnLst/>
            <a:rect l="l" t="t" r="r" b="b"/>
            <a:pathLst>
              <a:path w="4300800" h="4377405">
                <a:moveTo>
                  <a:pt x="0" y="0"/>
                </a:moveTo>
                <a:lnTo>
                  <a:pt x="4300800" y="0"/>
                </a:lnTo>
                <a:lnTo>
                  <a:pt x="4300800" y="4377404"/>
                </a:lnTo>
                <a:lnTo>
                  <a:pt x="0" y="437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14328" y="3251299"/>
            <a:ext cx="2906226" cy="2890374"/>
          </a:xfrm>
          <a:custGeom>
            <a:avLst/>
            <a:gdLst/>
            <a:ahLst/>
            <a:cxnLst/>
            <a:rect l="l" t="t" r="r" b="b"/>
            <a:pathLst>
              <a:path w="2906226" h="2890374">
                <a:moveTo>
                  <a:pt x="0" y="0"/>
                </a:moveTo>
                <a:lnTo>
                  <a:pt x="2906226" y="0"/>
                </a:lnTo>
                <a:lnTo>
                  <a:pt x="2906226" y="2890374"/>
                </a:lnTo>
                <a:lnTo>
                  <a:pt x="0" y="289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98822" y="7205812"/>
            <a:ext cx="2692615" cy="233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5"/>
              </a:lnSpc>
            </a:pPr>
            <a:r>
              <a:rPr lang="en-US" sz="2639" spc="-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automatically classify customer support tickets by severity</a:t>
            </a:r>
          </a:p>
          <a:p>
            <a:pPr algn="ctr">
              <a:lnSpc>
                <a:spcPts val="3695"/>
              </a:lnSpc>
            </a:pPr>
            <a:endParaRPr lang="en-US" sz="2639" spc="-16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952643" y="7096724"/>
            <a:ext cx="2444965" cy="251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</a:pPr>
            <a:r>
              <a:rPr lang="en-US" sz="2600" spc="-1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utilize both image screenshots and text descriptions</a:t>
            </a:r>
          </a:p>
          <a:p>
            <a:pPr algn="ctr">
              <a:lnSpc>
                <a:spcPts val="4030"/>
              </a:lnSpc>
            </a:pPr>
            <a:endParaRPr lang="en-US" sz="2600" spc="-16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889748" y="7266349"/>
            <a:ext cx="2444965" cy="218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3"/>
              </a:lnSpc>
            </a:pPr>
            <a:r>
              <a:rPr lang="en-US" sz="2239" spc="-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improve accuracy using multimodal fusion learning</a:t>
            </a:r>
          </a:p>
          <a:p>
            <a:pPr algn="ctr">
              <a:lnSpc>
                <a:spcPts val="3493"/>
              </a:lnSpc>
            </a:pPr>
            <a:endParaRPr lang="en-US" sz="2239" spc="-14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789376" y="7498786"/>
            <a:ext cx="2444965" cy="171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239" spc="-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deploy a user-friendly web-based interface</a:t>
            </a:r>
          </a:p>
          <a:p>
            <a:pPr algn="ctr">
              <a:lnSpc>
                <a:spcPts val="3404"/>
              </a:lnSpc>
            </a:pPr>
            <a:endParaRPr lang="en-US" sz="2239" spc="-14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477109" y="897557"/>
            <a:ext cx="9081636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</a:pPr>
            <a:r>
              <a:rPr lang="en-US" sz="5199" spc="-32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8249" y="1870987"/>
            <a:ext cx="13630651" cy="104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US" sz="20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develop a multimodal deep learning system that accurately classifies customer support ticket severity by jointly analyzing error screenshots and textual descriptions, enabling faster and more reliable incident prioritization.</a:t>
            </a:r>
          </a:p>
        </p:txBody>
      </p:sp>
      <p:sp>
        <p:nvSpPr>
          <p:cNvPr id="23" name="Freeform 23"/>
          <p:cNvSpPr/>
          <p:nvPr/>
        </p:nvSpPr>
        <p:spPr>
          <a:xfrm>
            <a:off x="5745271" y="3345468"/>
            <a:ext cx="2906226" cy="2890374"/>
          </a:xfrm>
          <a:custGeom>
            <a:avLst/>
            <a:gdLst/>
            <a:ahLst/>
            <a:cxnLst/>
            <a:rect l="l" t="t" r="r" b="b"/>
            <a:pathLst>
              <a:path w="2906226" h="2890374">
                <a:moveTo>
                  <a:pt x="0" y="0"/>
                </a:moveTo>
                <a:lnTo>
                  <a:pt x="2906227" y="0"/>
                </a:lnTo>
                <a:lnTo>
                  <a:pt x="2906227" y="2890374"/>
                </a:lnTo>
                <a:lnTo>
                  <a:pt x="0" y="289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575423" y="3345468"/>
            <a:ext cx="2906226" cy="2890374"/>
          </a:xfrm>
          <a:custGeom>
            <a:avLst/>
            <a:gdLst/>
            <a:ahLst/>
            <a:cxnLst/>
            <a:rect l="l" t="t" r="r" b="b"/>
            <a:pathLst>
              <a:path w="2906226" h="2890374">
                <a:moveTo>
                  <a:pt x="0" y="0"/>
                </a:moveTo>
                <a:lnTo>
                  <a:pt x="2906226" y="0"/>
                </a:lnTo>
                <a:lnTo>
                  <a:pt x="2906226" y="2890374"/>
                </a:lnTo>
                <a:lnTo>
                  <a:pt x="0" y="289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558745" y="3251299"/>
            <a:ext cx="2906226" cy="2890374"/>
          </a:xfrm>
          <a:custGeom>
            <a:avLst/>
            <a:gdLst/>
            <a:ahLst/>
            <a:cxnLst/>
            <a:rect l="l" t="t" r="r" b="b"/>
            <a:pathLst>
              <a:path w="2906226" h="2890374">
                <a:moveTo>
                  <a:pt x="0" y="0"/>
                </a:moveTo>
                <a:lnTo>
                  <a:pt x="2906226" y="0"/>
                </a:lnTo>
                <a:lnTo>
                  <a:pt x="2906226" y="2890374"/>
                </a:lnTo>
                <a:lnTo>
                  <a:pt x="0" y="289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05964"/>
            <a:ext cx="7027776" cy="7733551"/>
          </a:xfrm>
          <a:custGeom>
            <a:avLst/>
            <a:gdLst/>
            <a:ahLst/>
            <a:cxnLst/>
            <a:rect l="l" t="t" r="r" b="b"/>
            <a:pathLst>
              <a:path w="7027776" h="7733551">
                <a:moveTo>
                  <a:pt x="0" y="0"/>
                </a:moveTo>
                <a:lnTo>
                  <a:pt x="7027776" y="0"/>
                </a:lnTo>
                <a:lnTo>
                  <a:pt x="7027776" y="7733551"/>
                </a:lnTo>
                <a:lnTo>
                  <a:pt x="0" y="7733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98" r="-1739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27776" y="2505964"/>
            <a:ext cx="11260224" cy="7733551"/>
          </a:xfrm>
          <a:custGeom>
            <a:avLst/>
            <a:gdLst/>
            <a:ahLst/>
            <a:cxnLst/>
            <a:rect l="l" t="t" r="r" b="b"/>
            <a:pathLst>
              <a:path w="11260224" h="7733551">
                <a:moveTo>
                  <a:pt x="0" y="0"/>
                </a:moveTo>
                <a:lnTo>
                  <a:pt x="11260224" y="0"/>
                </a:lnTo>
                <a:lnTo>
                  <a:pt x="11260224" y="7733551"/>
                </a:lnTo>
                <a:lnTo>
                  <a:pt x="0" y="7733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698" t="-558" r="-15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03250" y="-412429"/>
            <a:ext cx="11021557" cy="2882259"/>
          </a:xfrm>
          <a:custGeom>
            <a:avLst/>
            <a:gdLst/>
            <a:ahLst/>
            <a:cxnLst/>
            <a:rect l="l" t="t" r="r" b="b"/>
            <a:pathLst>
              <a:path w="11021557" h="2882259">
                <a:moveTo>
                  <a:pt x="0" y="0"/>
                </a:moveTo>
                <a:lnTo>
                  <a:pt x="11021556" y="0"/>
                </a:lnTo>
                <a:lnTo>
                  <a:pt x="11021556" y="2882258"/>
                </a:lnTo>
                <a:lnTo>
                  <a:pt x="0" y="2882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103" b="-1110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15128" y="575204"/>
            <a:ext cx="1404358" cy="1408113"/>
          </a:xfrm>
          <a:custGeom>
            <a:avLst/>
            <a:gdLst/>
            <a:ahLst/>
            <a:cxnLst/>
            <a:rect l="l" t="t" r="r" b="b"/>
            <a:pathLst>
              <a:path w="1404358" h="1408113">
                <a:moveTo>
                  <a:pt x="0" y="0"/>
                </a:moveTo>
                <a:lnTo>
                  <a:pt x="1404357" y="0"/>
                </a:lnTo>
                <a:lnTo>
                  <a:pt x="1404357" y="1408113"/>
                </a:lnTo>
                <a:lnTo>
                  <a:pt x="0" y="140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1560" y="966523"/>
            <a:ext cx="6187135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580905" cy="10287000"/>
          </a:xfrm>
          <a:custGeom>
            <a:avLst/>
            <a:gdLst/>
            <a:ahLst/>
            <a:cxnLst/>
            <a:rect l="l" t="t" r="r" b="b"/>
            <a:pathLst>
              <a:path w="11580905" h="10287000">
                <a:moveTo>
                  <a:pt x="0" y="0"/>
                </a:moveTo>
                <a:lnTo>
                  <a:pt x="11580905" y="0"/>
                </a:lnTo>
                <a:lnTo>
                  <a:pt x="115809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8" t="-1297" b="-5687"/>
            </a:stretch>
          </a:blipFill>
        </p:spPr>
      </p:sp>
      <p:sp>
        <p:nvSpPr>
          <p:cNvPr id="3" name="Freeform 3"/>
          <p:cNvSpPr/>
          <p:nvPr/>
        </p:nvSpPr>
        <p:spPr>
          <a:xfrm rot="-2592591">
            <a:off x="11845859" y="-153913"/>
            <a:ext cx="8187070" cy="2885942"/>
          </a:xfrm>
          <a:custGeom>
            <a:avLst/>
            <a:gdLst/>
            <a:ahLst/>
            <a:cxnLst/>
            <a:rect l="l" t="t" r="r" b="b"/>
            <a:pathLst>
              <a:path w="8187070" h="2885942">
                <a:moveTo>
                  <a:pt x="0" y="0"/>
                </a:moveTo>
                <a:lnTo>
                  <a:pt x="8187070" y="0"/>
                </a:lnTo>
                <a:lnTo>
                  <a:pt x="8187070" y="2885943"/>
                </a:lnTo>
                <a:lnTo>
                  <a:pt x="0" y="2885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18482" y="5229225"/>
            <a:ext cx="4828026" cy="14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5353" spc="-33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CNN Architecture</a:t>
            </a:r>
          </a:p>
        </p:txBody>
      </p:sp>
      <p:sp>
        <p:nvSpPr>
          <p:cNvPr id="5" name="Freeform 5"/>
          <p:cNvSpPr/>
          <p:nvPr/>
        </p:nvSpPr>
        <p:spPr>
          <a:xfrm rot="3579707">
            <a:off x="13452973" y="9478365"/>
            <a:ext cx="8187070" cy="2885942"/>
          </a:xfrm>
          <a:custGeom>
            <a:avLst/>
            <a:gdLst/>
            <a:ahLst/>
            <a:cxnLst/>
            <a:rect l="l" t="t" r="r" b="b"/>
            <a:pathLst>
              <a:path w="8187070" h="2885942">
                <a:moveTo>
                  <a:pt x="0" y="0"/>
                </a:moveTo>
                <a:lnTo>
                  <a:pt x="8187070" y="0"/>
                </a:lnTo>
                <a:lnTo>
                  <a:pt x="8187070" y="2885942"/>
                </a:lnTo>
                <a:lnTo>
                  <a:pt x="0" y="2885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86299" y="5618898"/>
            <a:ext cx="11894220" cy="5734005"/>
          </a:xfrm>
          <a:custGeom>
            <a:avLst/>
            <a:gdLst/>
            <a:ahLst/>
            <a:cxnLst/>
            <a:rect l="l" t="t" r="r" b="b"/>
            <a:pathLst>
              <a:path w="11894220" h="5734005">
                <a:moveTo>
                  <a:pt x="0" y="0"/>
                </a:moveTo>
                <a:lnTo>
                  <a:pt x="11894220" y="0"/>
                </a:lnTo>
                <a:lnTo>
                  <a:pt x="11894220" y="5734005"/>
                </a:lnTo>
                <a:lnTo>
                  <a:pt x="0" y="5734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05072" y="-990792"/>
            <a:ext cx="5777535" cy="5618653"/>
          </a:xfrm>
          <a:custGeom>
            <a:avLst/>
            <a:gdLst/>
            <a:ahLst/>
            <a:cxnLst/>
            <a:rect l="l" t="t" r="r" b="b"/>
            <a:pathLst>
              <a:path w="5777535" h="5618653">
                <a:moveTo>
                  <a:pt x="0" y="0"/>
                </a:moveTo>
                <a:lnTo>
                  <a:pt x="5777536" y="0"/>
                </a:lnTo>
                <a:lnTo>
                  <a:pt x="5777536" y="5618654"/>
                </a:lnTo>
                <a:lnTo>
                  <a:pt x="0" y="5618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07921" y="3337932"/>
            <a:ext cx="3045882" cy="2950698"/>
          </a:xfrm>
          <a:custGeom>
            <a:avLst/>
            <a:gdLst/>
            <a:ahLst/>
            <a:cxnLst/>
            <a:rect l="l" t="t" r="r" b="b"/>
            <a:pathLst>
              <a:path w="3045882" h="2950698">
                <a:moveTo>
                  <a:pt x="0" y="0"/>
                </a:moveTo>
                <a:lnTo>
                  <a:pt x="3045882" y="0"/>
                </a:lnTo>
                <a:lnTo>
                  <a:pt x="3045882" y="2950698"/>
                </a:lnTo>
                <a:lnTo>
                  <a:pt x="0" y="29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03129" y="583391"/>
            <a:ext cx="9081636" cy="134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CNN Image Pipeline</a:t>
            </a:r>
          </a:p>
          <a:p>
            <a:pPr algn="l">
              <a:lnSpc>
                <a:spcPts val="5200"/>
              </a:lnSpc>
            </a:pPr>
            <a:endParaRPr lang="en-US" sz="5000" spc="-315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96163" y="609848"/>
            <a:ext cx="1201120" cy="94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5"/>
              </a:lnSpc>
            </a:pPr>
            <a:r>
              <a:rPr lang="en-US" sz="6880" spc="-43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01</a:t>
            </a:r>
          </a:p>
        </p:txBody>
      </p:sp>
      <p:sp>
        <p:nvSpPr>
          <p:cNvPr id="7" name="Freeform 7"/>
          <p:cNvSpPr/>
          <p:nvPr/>
        </p:nvSpPr>
        <p:spPr>
          <a:xfrm>
            <a:off x="8569688" y="3337932"/>
            <a:ext cx="3045882" cy="2950698"/>
          </a:xfrm>
          <a:custGeom>
            <a:avLst/>
            <a:gdLst/>
            <a:ahLst/>
            <a:cxnLst/>
            <a:rect l="l" t="t" r="r" b="b"/>
            <a:pathLst>
              <a:path w="3045882" h="2950698">
                <a:moveTo>
                  <a:pt x="0" y="0"/>
                </a:moveTo>
                <a:lnTo>
                  <a:pt x="3045882" y="0"/>
                </a:lnTo>
                <a:lnTo>
                  <a:pt x="3045882" y="2950698"/>
                </a:lnTo>
                <a:lnTo>
                  <a:pt x="0" y="29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32961" y="7010552"/>
            <a:ext cx="3045882" cy="2950698"/>
          </a:xfrm>
          <a:custGeom>
            <a:avLst/>
            <a:gdLst/>
            <a:ahLst/>
            <a:cxnLst/>
            <a:rect l="l" t="t" r="r" b="b"/>
            <a:pathLst>
              <a:path w="3045882" h="2950698">
                <a:moveTo>
                  <a:pt x="0" y="0"/>
                </a:moveTo>
                <a:lnTo>
                  <a:pt x="3045882" y="0"/>
                </a:lnTo>
                <a:lnTo>
                  <a:pt x="3045882" y="2950698"/>
                </a:lnTo>
                <a:lnTo>
                  <a:pt x="0" y="29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38883" y="7010552"/>
            <a:ext cx="3045882" cy="2950698"/>
          </a:xfrm>
          <a:custGeom>
            <a:avLst/>
            <a:gdLst/>
            <a:ahLst/>
            <a:cxnLst/>
            <a:rect l="l" t="t" r="r" b="b"/>
            <a:pathLst>
              <a:path w="3045882" h="2950698">
                <a:moveTo>
                  <a:pt x="0" y="0"/>
                </a:moveTo>
                <a:lnTo>
                  <a:pt x="3045882" y="0"/>
                </a:lnTo>
                <a:lnTo>
                  <a:pt x="3045882" y="2950698"/>
                </a:lnTo>
                <a:lnTo>
                  <a:pt x="0" y="29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92503" y="3806725"/>
            <a:ext cx="2676718" cy="1628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97.83%</a:t>
            </a:r>
          </a:p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 Accuracy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54269" y="3839418"/>
            <a:ext cx="2676718" cy="217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3.3M</a:t>
            </a:r>
          </a:p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Parameters</a:t>
            </a:r>
          </a:p>
          <a:p>
            <a:pPr algn="ctr">
              <a:lnSpc>
                <a:spcPts val="4392"/>
              </a:lnSpc>
            </a:pPr>
            <a:endParaRPr lang="en-US" sz="313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67229" y="7390112"/>
            <a:ext cx="2676718" cy="217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Epochs</a:t>
            </a:r>
          </a:p>
          <a:p>
            <a:pPr algn="ctr">
              <a:lnSpc>
                <a:spcPts val="4392"/>
              </a:lnSpc>
            </a:pPr>
            <a:endParaRPr lang="en-US" sz="313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23465" y="7665359"/>
            <a:ext cx="2676718" cy="1628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0.98</a:t>
            </a:r>
          </a:p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F1-Score</a:t>
            </a:r>
          </a:p>
          <a:p>
            <a:pPr algn="ctr">
              <a:lnSpc>
                <a:spcPts val="4392"/>
              </a:lnSpc>
            </a:pPr>
            <a:endParaRPr lang="en-US" sz="313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15620" y="1928240"/>
            <a:ext cx="1288056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Parameters: 3,305,156 (12.61 MB) Trainable Parameters: 3,305,156 Non-trainable Parameters: 0 Model Size: 12.61 MB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84890" y="5403726"/>
            <a:ext cx="3880047" cy="402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86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Insights: Gradual convergence with rapid improvement in epochs 5-8, achieving excellent generalization with minimal overfitting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686389" cy="10287000"/>
          </a:xfrm>
          <a:custGeom>
            <a:avLst/>
            <a:gdLst/>
            <a:ahLst/>
            <a:cxnLst/>
            <a:rect l="l" t="t" r="r" b="b"/>
            <a:pathLst>
              <a:path w="11686389" h="10287000">
                <a:moveTo>
                  <a:pt x="0" y="0"/>
                </a:moveTo>
                <a:lnTo>
                  <a:pt x="11686389" y="0"/>
                </a:lnTo>
                <a:lnTo>
                  <a:pt x="116863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38" r="-19378"/>
            </a:stretch>
          </a:blipFill>
        </p:spPr>
      </p:sp>
      <p:sp>
        <p:nvSpPr>
          <p:cNvPr id="3" name="Freeform 3"/>
          <p:cNvSpPr/>
          <p:nvPr/>
        </p:nvSpPr>
        <p:spPr>
          <a:xfrm rot="-1504350">
            <a:off x="12577917" y="-2106386"/>
            <a:ext cx="9837186" cy="4746442"/>
          </a:xfrm>
          <a:custGeom>
            <a:avLst/>
            <a:gdLst/>
            <a:ahLst/>
            <a:cxnLst/>
            <a:rect l="l" t="t" r="r" b="b"/>
            <a:pathLst>
              <a:path w="9837186" h="4746442">
                <a:moveTo>
                  <a:pt x="0" y="0"/>
                </a:moveTo>
                <a:lnTo>
                  <a:pt x="9837187" y="0"/>
                </a:lnTo>
                <a:lnTo>
                  <a:pt x="9837187" y="4746443"/>
                </a:lnTo>
                <a:lnTo>
                  <a:pt x="0" y="4746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78417">
            <a:off x="13930950" y="7913779"/>
            <a:ext cx="9837186" cy="4746442"/>
          </a:xfrm>
          <a:custGeom>
            <a:avLst/>
            <a:gdLst/>
            <a:ahLst/>
            <a:cxnLst/>
            <a:rect l="l" t="t" r="r" b="b"/>
            <a:pathLst>
              <a:path w="9837186" h="4746442">
                <a:moveTo>
                  <a:pt x="0" y="0"/>
                </a:moveTo>
                <a:lnTo>
                  <a:pt x="9837186" y="0"/>
                </a:lnTo>
                <a:lnTo>
                  <a:pt x="9837186" y="4746442"/>
                </a:lnTo>
                <a:lnTo>
                  <a:pt x="0" y="4746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668485" y="4471213"/>
            <a:ext cx="4828026" cy="14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5353" spc="-337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LSTM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26774" y="3514724"/>
            <a:ext cx="3045882" cy="2885973"/>
          </a:xfrm>
          <a:custGeom>
            <a:avLst/>
            <a:gdLst/>
            <a:ahLst/>
            <a:cxnLst/>
            <a:rect l="l" t="t" r="r" b="b"/>
            <a:pathLst>
              <a:path w="3045882" h="2885973">
                <a:moveTo>
                  <a:pt x="0" y="0"/>
                </a:moveTo>
                <a:lnTo>
                  <a:pt x="3045882" y="0"/>
                </a:lnTo>
                <a:lnTo>
                  <a:pt x="3045882" y="2885973"/>
                </a:lnTo>
                <a:lnTo>
                  <a:pt x="0" y="288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67551" y="3436826"/>
            <a:ext cx="3045882" cy="2885973"/>
          </a:xfrm>
          <a:custGeom>
            <a:avLst/>
            <a:gdLst/>
            <a:ahLst/>
            <a:cxnLst/>
            <a:rect l="l" t="t" r="r" b="b"/>
            <a:pathLst>
              <a:path w="3045882" h="2885973">
                <a:moveTo>
                  <a:pt x="0" y="0"/>
                </a:moveTo>
                <a:lnTo>
                  <a:pt x="3045882" y="0"/>
                </a:lnTo>
                <a:lnTo>
                  <a:pt x="3045882" y="2885973"/>
                </a:lnTo>
                <a:lnTo>
                  <a:pt x="0" y="288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8118" y="7157603"/>
            <a:ext cx="3045882" cy="2885973"/>
          </a:xfrm>
          <a:custGeom>
            <a:avLst/>
            <a:gdLst/>
            <a:ahLst/>
            <a:cxnLst/>
            <a:rect l="l" t="t" r="r" b="b"/>
            <a:pathLst>
              <a:path w="3045882" h="2885973">
                <a:moveTo>
                  <a:pt x="0" y="0"/>
                </a:moveTo>
                <a:lnTo>
                  <a:pt x="3045882" y="0"/>
                </a:lnTo>
                <a:lnTo>
                  <a:pt x="3045882" y="2885973"/>
                </a:lnTo>
                <a:lnTo>
                  <a:pt x="0" y="288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61949" y="7042914"/>
            <a:ext cx="3045882" cy="2885973"/>
          </a:xfrm>
          <a:custGeom>
            <a:avLst/>
            <a:gdLst/>
            <a:ahLst/>
            <a:cxnLst/>
            <a:rect l="l" t="t" r="r" b="b"/>
            <a:pathLst>
              <a:path w="3045882" h="2885973">
                <a:moveTo>
                  <a:pt x="0" y="0"/>
                </a:moveTo>
                <a:lnTo>
                  <a:pt x="3045882" y="0"/>
                </a:lnTo>
                <a:lnTo>
                  <a:pt x="3045882" y="2885973"/>
                </a:lnTo>
                <a:lnTo>
                  <a:pt x="0" y="288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84890" y="-558622"/>
            <a:ext cx="5909503" cy="5259458"/>
          </a:xfrm>
          <a:custGeom>
            <a:avLst/>
            <a:gdLst/>
            <a:ahLst/>
            <a:cxnLst/>
            <a:rect l="l" t="t" r="r" b="b"/>
            <a:pathLst>
              <a:path w="5909503" h="5259458">
                <a:moveTo>
                  <a:pt x="0" y="0"/>
                </a:moveTo>
                <a:lnTo>
                  <a:pt x="5909503" y="0"/>
                </a:lnTo>
                <a:lnTo>
                  <a:pt x="5909503" y="5259458"/>
                </a:lnTo>
                <a:lnTo>
                  <a:pt x="0" y="5259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251283">
            <a:off x="-2265234" y="5000447"/>
            <a:ext cx="7026021" cy="8229600"/>
          </a:xfrm>
          <a:custGeom>
            <a:avLst/>
            <a:gdLst/>
            <a:ahLst/>
            <a:cxnLst/>
            <a:rect l="l" t="t" r="r" b="b"/>
            <a:pathLst>
              <a:path w="7026021" h="8229600">
                <a:moveTo>
                  <a:pt x="0" y="0"/>
                </a:moveTo>
                <a:lnTo>
                  <a:pt x="7026021" y="0"/>
                </a:lnTo>
                <a:lnTo>
                  <a:pt x="70260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77837" y="721732"/>
            <a:ext cx="10583702" cy="134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NLP LSTM Text Processing Pipeline</a:t>
            </a:r>
          </a:p>
          <a:p>
            <a:pPr algn="l">
              <a:lnSpc>
                <a:spcPts val="5200"/>
              </a:lnSpc>
            </a:pPr>
            <a:endParaRPr lang="en-US" sz="5000" spc="-315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31832" y="609848"/>
            <a:ext cx="1201120" cy="94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5"/>
              </a:lnSpc>
            </a:pPr>
            <a:r>
              <a:rPr lang="en-US" sz="6880" spc="-43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11356" y="4311332"/>
            <a:ext cx="2676718" cy="1628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100%</a:t>
            </a:r>
          </a:p>
          <a:p>
            <a:pPr algn="ctr">
              <a:lnSpc>
                <a:spcPts val="4392"/>
              </a:lnSpc>
            </a:pPr>
            <a:r>
              <a:rPr lang="en-US" sz="31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</a:t>
            </a:r>
          </a:p>
          <a:p>
            <a:pPr algn="ctr">
              <a:lnSpc>
                <a:spcPts val="4392"/>
              </a:lnSpc>
            </a:pPr>
            <a:endParaRPr lang="en-US" sz="313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5620" y="1928240"/>
            <a:ext cx="1288056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Parameters: 2,613,828 (9.97 MB) Embedding Parameters: 2,560,000 LSTM Parameters: 49,408 Dense Layer Parameters: 4,420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36715" y="4320857"/>
            <a:ext cx="2676718" cy="159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2.6M</a:t>
            </a:r>
          </a:p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Parameters</a:t>
            </a:r>
          </a:p>
          <a:p>
            <a:pPr algn="ctr">
              <a:lnSpc>
                <a:spcPts val="4339"/>
              </a:lnSpc>
            </a:pPr>
            <a:endParaRPr lang="en-US" sz="30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84568" y="7871044"/>
            <a:ext cx="2859432" cy="1504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91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  <a:p>
            <a:pPr algn="ctr">
              <a:lnSpc>
                <a:spcPts val="4079"/>
              </a:lnSpc>
            </a:pPr>
            <a:r>
              <a:rPr lang="en-US" sz="291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Epochs</a:t>
            </a:r>
          </a:p>
          <a:p>
            <a:pPr algn="ctr">
              <a:lnSpc>
                <a:spcPts val="4079"/>
              </a:lnSpc>
            </a:pPr>
            <a:endParaRPr lang="en-US" sz="291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45920" y="7777947"/>
            <a:ext cx="2877939" cy="159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0.3s</a:t>
            </a:r>
          </a:p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Inference Time</a:t>
            </a:r>
          </a:p>
          <a:p>
            <a:pPr algn="ctr">
              <a:lnSpc>
                <a:spcPts val="4339"/>
              </a:lnSpc>
            </a:pPr>
            <a:endParaRPr lang="en-US" sz="30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03791" y="-1578375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0"/>
                </a:moveTo>
                <a:lnTo>
                  <a:pt x="8344335" y="0"/>
                </a:lnTo>
                <a:lnTo>
                  <a:pt x="83443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03791" y="4608174"/>
            <a:ext cx="6365263" cy="6478639"/>
          </a:xfrm>
          <a:custGeom>
            <a:avLst/>
            <a:gdLst/>
            <a:ahLst/>
            <a:cxnLst/>
            <a:rect l="l" t="t" r="r" b="b"/>
            <a:pathLst>
              <a:path w="6365263" h="6478639">
                <a:moveTo>
                  <a:pt x="0" y="0"/>
                </a:moveTo>
                <a:lnTo>
                  <a:pt x="6365263" y="0"/>
                </a:lnTo>
                <a:lnTo>
                  <a:pt x="6365263" y="6478639"/>
                </a:lnTo>
                <a:lnTo>
                  <a:pt x="0" y="6478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4091157" cy="10287000"/>
          </a:xfrm>
          <a:custGeom>
            <a:avLst/>
            <a:gdLst/>
            <a:ahLst/>
            <a:cxnLst/>
            <a:rect l="l" t="t" r="r" b="b"/>
            <a:pathLst>
              <a:path w="14091157" h="10287000">
                <a:moveTo>
                  <a:pt x="0" y="0"/>
                </a:moveTo>
                <a:lnTo>
                  <a:pt x="14091157" y="0"/>
                </a:lnTo>
                <a:lnTo>
                  <a:pt x="140911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90" r="-2761" b="-198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80446" y="1578893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Multimodal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58191" y="4830762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14100" y="7914169"/>
            <a:ext cx="38075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Overview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425</Words>
  <Application>Microsoft Office PowerPoint</Application>
  <PresentationFormat>Custom</PresentationFormat>
  <Paragraphs>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Garet</vt:lpstr>
      <vt:lpstr>Arial</vt:lpstr>
      <vt:lpstr>Poppins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Metallic Blob Tech Company Presentation</dc:title>
  <dc:creator>pranav khamkar</dc:creator>
  <cp:lastModifiedBy>pranav khamkar</cp:lastModifiedBy>
  <cp:revision>4</cp:revision>
  <dcterms:created xsi:type="dcterms:W3CDTF">2006-08-16T00:00:00Z</dcterms:created>
  <dcterms:modified xsi:type="dcterms:W3CDTF">2025-12-21T14:18:59Z</dcterms:modified>
  <dc:identifier>DAG8HLswKJU</dc:identifier>
</cp:coreProperties>
</file>